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sldIdLst>
    <p:sldId id="256" r:id="rId2"/>
    <p:sldId id="264" r:id="rId3"/>
    <p:sldId id="279" r:id="rId4"/>
    <p:sldId id="312" r:id="rId5"/>
    <p:sldId id="313" r:id="rId6"/>
    <p:sldId id="314" r:id="rId7"/>
    <p:sldId id="315" r:id="rId8"/>
    <p:sldId id="316" r:id="rId9"/>
  </p:sldIdLst>
  <p:sldSz cx="9144000" cy="5143500" type="screen16x9"/>
  <p:notesSz cx="6858000" cy="9144000"/>
  <p:embeddedFontLst>
    <p:embeddedFont>
      <p:font typeface="Advent Pro" panose="020B0604020202020204" charset="0"/>
      <p:regular r:id="rId11"/>
      <p:bold r:id="rId12"/>
    </p:embeddedFont>
    <p:embeddedFont>
      <p:font typeface="Advent Pro Medium" panose="020B0604020202020204" charset="0"/>
      <p:regular r:id="rId13"/>
      <p:bold r:id="rId14"/>
    </p:embeddedFont>
    <p:embeddedFont>
      <p:font typeface="Bunge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1523D6-F179-408D-8977-A047785440AD}">
  <a:tblStyle styleId="{1D1523D6-F179-408D-8977-A04778544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13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73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4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0" r:id="rId4"/>
    <p:sldLayoutId id="2147483680" r:id="rId5"/>
    <p:sldLayoutId id="2147483681" r:id="rId6"/>
    <p:sldLayoutId id="2147483682" r:id="rId7"/>
    <p:sldLayoutId id="214748368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4" y="646725"/>
            <a:ext cx="3980775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Listas, tuplas y diccionarios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Listas</a:t>
            </a:r>
            <a:endParaRPr dirty="0"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La lista es un tipo de colección ordenada. Sería equivalente a lo que en otros lenguajes se conoce por </a:t>
            </a:r>
            <a:r>
              <a:rPr lang="es-ES" sz="2000" dirty="0" err="1"/>
              <a:t>arrays</a:t>
            </a:r>
            <a:r>
              <a:rPr lang="es-ES" sz="2000" dirty="0"/>
              <a:t>, o vectores.</a:t>
            </a:r>
            <a:endParaRPr sz="2000" dirty="0"/>
          </a:p>
        </p:txBody>
      </p:sp>
      <p:grpSp>
        <p:nvGrpSpPr>
          <p:cNvPr id="256" name="Google Shape;256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7" name="Google Shape;257;p48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48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25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2454450" y="369583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Listas</a:t>
            </a:r>
            <a:endParaRPr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8229863-DA9E-49D1-9CEF-3A113F0C9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142043"/>
              </p:ext>
            </p:extLst>
          </p:nvPr>
        </p:nvGraphicFramePr>
        <p:xfrm>
          <a:off x="907513" y="1733106"/>
          <a:ext cx="7569311" cy="1967024"/>
        </p:xfrm>
        <a:graphic>
          <a:graphicData uri="http://schemas.openxmlformats.org/drawingml/2006/table">
            <a:tbl>
              <a:tblPr>
                <a:tableStyleId>{1D1523D6-F179-408D-8977-A047785440AD}</a:tableStyleId>
              </a:tblPr>
              <a:tblGrid>
                <a:gridCol w="516090">
                  <a:extLst>
                    <a:ext uri="{9D8B030D-6E8A-4147-A177-3AD203B41FA5}">
                      <a16:colId xmlns:a16="http://schemas.microsoft.com/office/drawing/2014/main" val="2780548986"/>
                    </a:ext>
                  </a:extLst>
                </a:gridCol>
                <a:gridCol w="1433581">
                  <a:extLst>
                    <a:ext uri="{9D8B030D-6E8A-4147-A177-3AD203B41FA5}">
                      <a16:colId xmlns:a16="http://schemas.microsoft.com/office/drawing/2014/main" val="1852989594"/>
                    </a:ext>
                  </a:extLst>
                </a:gridCol>
                <a:gridCol w="917491">
                  <a:extLst>
                    <a:ext uri="{9D8B030D-6E8A-4147-A177-3AD203B41FA5}">
                      <a16:colId xmlns:a16="http://schemas.microsoft.com/office/drawing/2014/main" val="1762683457"/>
                    </a:ext>
                  </a:extLst>
                </a:gridCol>
                <a:gridCol w="1834985">
                  <a:extLst>
                    <a:ext uri="{9D8B030D-6E8A-4147-A177-3AD203B41FA5}">
                      <a16:colId xmlns:a16="http://schemas.microsoft.com/office/drawing/2014/main" val="1908999445"/>
                    </a:ext>
                  </a:extLst>
                </a:gridCol>
                <a:gridCol w="2351074">
                  <a:extLst>
                    <a:ext uri="{9D8B030D-6E8A-4147-A177-3AD203B41FA5}">
                      <a16:colId xmlns:a16="http://schemas.microsoft.com/office/drawing/2014/main" val="1953370535"/>
                    </a:ext>
                  </a:extLst>
                </a:gridCol>
                <a:gridCol w="516090">
                  <a:extLst>
                    <a:ext uri="{9D8B030D-6E8A-4147-A177-3AD203B41FA5}">
                      <a16:colId xmlns:a16="http://schemas.microsoft.com/office/drawing/2014/main" val="1732984867"/>
                    </a:ext>
                  </a:extLst>
                </a:gridCol>
              </a:tblGrid>
              <a:tr h="983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[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‘Pan’,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35.86,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‘Tortilla’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]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646211"/>
                  </a:ext>
                </a:extLst>
              </a:tr>
              <a:tr h="983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[0]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[1]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[2]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[3]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340481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tuplas</a:t>
            </a:r>
            <a:endParaRPr dirty="0"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Una tupla es una secuencia de valores similar a una lista. La principal diferencia es que las tuplas son inmutables.</a:t>
            </a:r>
            <a:endParaRPr sz="2000" dirty="0"/>
          </a:p>
        </p:txBody>
      </p:sp>
      <p:grpSp>
        <p:nvGrpSpPr>
          <p:cNvPr id="256" name="Google Shape;256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7" name="Google Shape;257;p48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48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9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25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2454450" y="369583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tuplas</a:t>
            </a:r>
            <a:endParaRPr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6CC5CA0-A381-43E7-A890-93BD4F64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231727"/>
              </p:ext>
            </p:extLst>
          </p:nvPr>
        </p:nvGraphicFramePr>
        <p:xfrm>
          <a:off x="499730" y="1701209"/>
          <a:ext cx="8060113" cy="2817627"/>
        </p:xfrm>
        <a:graphic>
          <a:graphicData uri="http://schemas.openxmlformats.org/drawingml/2006/table">
            <a:tbl>
              <a:tblPr>
                <a:tableStyleId>{1D1523D6-F179-408D-8977-A047785440AD}</a:tableStyleId>
              </a:tblPr>
              <a:tblGrid>
                <a:gridCol w="468006">
                  <a:extLst>
                    <a:ext uri="{9D8B030D-6E8A-4147-A177-3AD203B41FA5}">
                      <a16:colId xmlns:a16="http://schemas.microsoft.com/office/drawing/2014/main" val="2290308108"/>
                    </a:ext>
                  </a:extLst>
                </a:gridCol>
                <a:gridCol w="1664024">
                  <a:extLst>
                    <a:ext uri="{9D8B030D-6E8A-4147-A177-3AD203B41FA5}">
                      <a16:colId xmlns:a16="http://schemas.microsoft.com/office/drawing/2014/main" val="2190102919"/>
                    </a:ext>
                  </a:extLst>
                </a:gridCol>
                <a:gridCol w="1664024">
                  <a:extLst>
                    <a:ext uri="{9D8B030D-6E8A-4147-A177-3AD203B41FA5}">
                      <a16:colId xmlns:a16="http://schemas.microsoft.com/office/drawing/2014/main" val="2811857299"/>
                    </a:ext>
                  </a:extLst>
                </a:gridCol>
                <a:gridCol w="1664024">
                  <a:extLst>
                    <a:ext uri="{9D8B030D-6E8A-4147-A177-3AD203B41FA5}">
                      <a16:colId xmlns:a16="http://schemas.microsoft.com/office/drawing/2014/main" val="1321507992"/>
                    </a:ext>
                  </a:extLst>
                </a:gridCol>
                <a:gridCol w="2132029">
                  <a:extLst>
                    <a:ext uri="{9D8B030D-6E8A-4147-A177-3AD203B41FA5}">
                      <a16:colId xmlns:a16="http://schemas.microsoft.com/office/drawing/2014/main" val="2494003012"/>
                    </a:ext>
                  </a:extLst>
                </a:gridCol>
                <a:gridCol w="468006">
                  <a:extLst>
                    <a:ext uri="{9D8B030D-6E8A-4147-A177-3AD203B41FA5}">
                      <a16:colId xmlns:a16="http://schemas.microsoft.com/office/drawing/2014/main" val="3696903239"/>
                    </a:ext>
                  </a:extLst>
                </a:gridCol>
              </a:tblGrid>
              <a:tr h="1814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‘</a:t>
                      </a:r>
                      <a:r>
                        <a:rPr lang="en-US" sz="2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Jugar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’,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23.78,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"Juan“,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</a:t>
                      </a:r>
                      <a:r>
                        <a:rPr lang="en-US" sz="2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Tupla</a:t>
                      </a:r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443802"/>
                  </a:ext>
                </a:extLst>
              </a:tr>
              <a:tr h="1002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[0]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[1]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[2]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[3]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7685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7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4019107" y="1913225"/>
            <a:ext cx="41295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diccionarios</a:t>
            </a:r>
            <a:endParaRPr dirty="0"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4263656" y="2755028"/>
            <a:ext cx="3884974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Los diccionarios, deben su nombre a que son colecciones que relacionan una clave y un valor. </a:t>
            </a:r>
            <a:endParaRPr sz="2000" dirty="0"/>
          </a:p>
        </p:txBody>
      </p:sp>
      <p:grpSp>
        <p:nvGrpSpPr>
          <p:cNvPr id="256" name="Google Shape;256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7" name="Google Shape;257;p48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48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22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25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7F77-1A69-4172-85C7-90108BB1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450" y="351455"/>
            <a:ext cx="4235100" cy="810600"/>
          </a:xfrm>
        </p:spPr>
        <p:txBody>
          <a:bodyPr/>
          <a:lstStyle/>
          <a:p>
            <a:r>
              <a:rPr lang="en-US" dirty="0" err="1"/>
              <a:t>diccionarios</a:t>
            </a:r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3ADE674-918A-4EB8-991F-E234DB11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14106"/>
              </p:ext>
            </p:extLst>
          </p:nvPr>
        </p:nvGraphicFramePr>
        <p:xfrm>
          <a:off x="361508" y="1679944"/>
          <a:ext cx="8420983" cy="2806996"/>
        </p:xfrm>
        <a:graphic>
          <a:graphicData uri="http://schemas.openxmlformats.org/drawingml/2006/table">
            <a:tbl>
              <a:tblPr>
                <a:tableStyleId>{1D1523D6-F179-408D-8977-A047785440AD}</a:tableStyleId>
              </a:tblPr>
              <a:tblGrid>
                <a:gridCol w="337967">
                  <a:extLst>
                    <a:ext uri="{9D8B030D-6E8A-4147-A177-3AD203B41FA5}">
                      <a16:colId xmlns:a16="http://schemas.microsoft.com/office/drawing/2014/main" val="1008690911"/>
                    </a:ext>
                  </a:extLst>
                </a:gridCol>
                <a:gridCol w="1201656">
                  <a:extLst>
                    <a:ext uri="{9D8B030D-6E8A-4147-A177-3AD203B41FA5}">
                      <a16:colId xmlns:a16="http://schemas.microsoft.com/office/drawing/2014/main" val="3049914776"/>
                    </a:ext>
                  </a:extLst>
                </a:gridCol>
                <a:gridCol w="1201656">
                  <a:extLst>
                    <a:ext uri="{9D8B030D-6E8A-4147-A177-3AD203B41FA5}">
                      <a16:colId xmlns:a16="http://schemas.microsoft.com/office/drawing/2014/main" val="4234967579"/>
                    </a:ext>
                  </a:extLst>
                </a:gridCol>
                <a:gridCol w="1201656">
                  <a:extLst>
                    <a:ext uri="{9D8B030D-6E8A-4147-A177-3AD203B41FA5}">
                      <a16:colId xmlns:a16="http://schemas.microsoft.com/office/drawing/2014/main" val="819484879"/>
                    </a:ext>
                  </a:extLst>
                </a:gridCol>
                <a:gridCol w="1539623">
                  <a:extLst>
                    <a:ext uri="{9D8B030D-6E8A-4147-A177-3AD203B41FA5}">
                      <a16:colId xmlns:a16="http://schemas.microsoft.com/office/drawing/2014/main" val="1227712679"/>
                    </a:ext>
                  </a:extLst>
                </a:gridCol>
                <a:gridCol w="1389415">
                  <a:extLst>
                    <a:ext uri="{9D8B030D-6E8A-4147-A177-3AD203B41FA5}">
                      <a16:colId xmlns:a16="http://schemas.microsoft.com/office/drawing/2014/main" val="893508650"/>
                    </a:ext>
                  </a:extLst>
                </a:gridCol>
                <a:gridCol w="1211043">
                  <a:extLst>
                    <a:ext uri="{9D8B030D-6E8A-4147-A177-3AD203B41FA5}">
                      <a16:colId xmlns:a16="http://schemas.microsoft.com/office/drawing/2014/main" val="2738909361"/>
                    </a:ext>
                  </a:extLst>
                </a:gridCol>
                <a:gridCol w="337967">
                  <a:extLst>
                    <a:ext uri="{9D8B030D-6E8A-4147-A177-3AD203B41FA5}">
                      <a16:colId xmlns:a16="http://schemas.microsoft.com/office/drawing/2014/main" val="1936114540"/>
                    </a:ext>
                  </a:extLst>
                </a:gridCol>
              </a:tblGrid>
              <a:tr h="1808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{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"Uno":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1,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"Dos":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"Tres":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}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134140"/>
                  </a:ext>
                </a:extLst>
              </a:tr>
              <a:tr h="99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Clave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Valor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Clave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Valor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Clave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solidFill>
                            <a:schemeClr val="bg1"/>
                          </a:solidFill>
                          <a:effectLst/>
                        </a:rPr>
                        <a:t>Valor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715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5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5A21-7406-46A6-9B8D-31F68401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1978238"/>
            <a:ext cx="8187070" cy="997550"/>
          </a:xfrm>
        </p:spPr>
        <p:txBody>
          <a:bodyPr/>
          <a:lstStyle/>
          <a:p>
            <a:r>
              <a:rPr lang="en-US" sz="3200" dirty="0" err="1"/>
              <a:t>Ahora</a:t>
            </a:r>
            <a:r>
              <a:rPr lang="en-US" sz="3200" dirty="0"/>
              <a:t>, hay que </a:t>
            </a:r>
            <a:r>
              <a:rPr lang="en-US" sz="3200" dirty="0" err="1"/>
              <a:t>verlo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pr</a:t>
            </a:r>
            <a:r>
              <a:rPr lang="es-SV" sz="3200" dirty="0" err="1"/>
              <a:t>áctica</a:t>
            </a:r>
            <a:r>
              <a:rPr lang="es-SV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75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162</Words>
  <Application>Microsoft Office PowerPoint</Application>
  <PresentationFormat>Presentación en pantalla (16:9)</PresentationFormat>
  <Paragraphs>51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Calibri</vt:lpstr>
      <vt:lpstr>Bungee</vt:lpstr>
      <vt:lpstr>Advent Pro Medium</vt:lpstr>
      <vt:lpstr>Advent Pro</vt:lpstr>
      <vt:lpstr>Arial</vt:lpstr>
      <vt:lpstr>Interactive Tech by Slidesgo</vt:lpstr>
      <vt:lpstr>Listas, tuplas y diccionarios</vt:lpstr>
      <vt:lpstr>Listas</vt:lpstr>
      <vt:lpstr>Listas</vt:lpstr>
      <vt:lpstr>tuplas</vt:lpstr>
      <vt:lpstr>tuplas</vt:lpstr>
      <vt:lpstr>diccionarios</vt:lpstr>
      <vt:lpstr>diccionarios</vt:lpstr>
      <vt:lpstr>Ahora, hay que verlo en la práctica…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Listas, tuplas y diccionarios</dc:title>
  <dc:creator>Usuario</dc:creator>
  <cp:lastModifiedBy>Walter Coto</cp:lastModifiedBy>
  <cp:revision>5</cp:revision>
  <dcterms:modified xsi:type="dcterms:W3CDTF">2020-10-20T16:06:06Z</dcterms:modified>
</cp:coreProperties>
</file>